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2" r:id="rId1"/>
  </p:sldMasterIdLst>
  <p:sldIdLst>
    <p:sldId id="256" r:id="rId2"/>
    <p:sldId id="382" r:id="rId3"/>
    <p:sldId id="383" r:id="rId4"/>
    <p:sldId id="400" r:id="rId5"/>
    <p:sldId id="393" r:id="rId6"/>
    <p:sldId id="401" r:id="rId7"/>
    <p:sldId id="384" r:id="rId8"/>
    <p:sldId id="385" r:id="rId9"/>
    <p:sldId id="386" r:id="rId10"/>
    <p:sldId id="387" r:id="rId11"/>
    <p:sldId id="388" r:id="rId12"/>
    <p:sldId id="389" r:id="rId13"/>
    <p:sldId id="390" r:id="rId14"/>
    <p:sldId id="391" r:id="rId15"/>
    <p:sldId id="394" r:id="rId16"/>
    <p:sldId id="395" r:id="rId17"/>
    <p:sldId id="39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09.06.2026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09.06.2026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09.06.2026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09.06.2026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09.06.2026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09.06.2026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09.06.2026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09.06.2026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09.06.2026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09.06.2026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09.06.2026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4D7AE-1BBB-4988-B04C-15B76F29735E}" type="datetimeFigureOut">
              <a:rPr lang="ru-RU" smtClean="0"/>
              <a:pPr/>
              <a:t>09.06.2026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2.pn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jpeg"/><Relationship Id="rId7" Type="http://schemas.openxmlformats.org/officeDocument/2006/relationships/image" Target="../media/image4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jpeg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jpeg"/><Relationship Id="rId7" Type="http://schemas.openxmlformats.org/officeDocument/2006/relationships/image" Target="../media/image5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jpeg"/><Relationship Id="rId9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share/1A935PemEM/" TargetMode="External"/><Relationship Id="rId5" Type="http://schemas.openxmlformats.org/officeDocument/2006/relationships/hyperlink" Target="https://www.instagram.com/1_aksu_stepnogorsk?utm_source=qr&amp;igsh=MTNyNzhyOXE2djgxdQ==" TargetMode="External"/><Relationship Id="rId4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7963" y="2094865"/>
            <a:ext cx="9854565" cy="1324991"/>
          </a:xfrm>
        </p:spPr>
        <p:txBody>
          <a:bodyPr>
            <a:normAutofit fontScale="90000"/>
          </a:bodyPr>
          <a:lstStyle/>
          <a:p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басқармасының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Степногорск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Ақсу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кентінің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№1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мекемесі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5283" y="4897120"/>
            <a:ext cx="9144000" cy="1655762"/>
          </a:xfrm>
        </p:spPr>
        <p:txBody>
          <a:bodyPr>
            <a:normAutofit/>
          </a:bodyPr>
          <a:lstStyle/>
          <a:p>
            <a:r>
              <a:rPr lang="ru-RU" sz="1800" i="1" dirty="0"/>
              <a:t>ҚР </a:t>
            </a:r>
            <a:r>
              <a:rPr lang="ru-RU" sz="1800" i="1" dirty="0" err="1"/>
              <a:t>Оқу</a:t>
            </a:r>
            <a:r>
              <a:rPr lang="ru-RU" sz="1800" i="1" dirty="0"/>
              <a:t> </a:t>
            </a:r>
            <a:r>
              <a:rPr lang="ru-RU" sz="1800" i="1" dirty="0" err="1"/>
              <a:t>ағарту</a:t>
            </a:r>
            <a:r>
              <a:rPr lang="ru-RU" sz="1800" i="1" dirty="0"/>
              <a:t> </a:t>
            </a:r>
            <a:r>
              <a:rPr lang="ru-RU" sz="1800" i="1" dirty="0" err="1"/>
              <a:t>министрлігінің</a:t>
            </a:r>
            <a:r>
              <a:rPr lang="ru-RU" sz="1800" i="1" dirty="0"/>
              <a:t> №194 </a:t>
            </a:r>
            <a:r>
              <a:rPr lang="ru-RU" sz="1800" i="1" dirty="0" err="1"/>
              <a:t>бұйрығына</a:t>
            </a:r>
            <a:r>
              <a:rPr lang="ru-RU" sz="1800" i="1" dirty="0"/>
              <a:t> </a:t>
            </a:r>
            <a:r>
              <a:rPr lang="ru-RU" sz="1800" i="1" dirty="0" err="1"/>
              <a:t>сәйкес</a:t>
            </a:r>
            <a:r>
              <a:rPr lang="ru-RU" sz="1800" i="1" dirty="0"/>
              <a:t>, </a:t>
            </a:r>
            <a:r>
              <a:rPr lang="ru-RU" sz="1800" i="1" dirty="0" err="1"/>
              <a:t>барлық</a:t>
            </a:r>
            <a:r>
              <a:rPr lang="ru-RU" sz="1800" i="1" dirty="0"/>
              <a:t> </a:t>
            </a:r>
            <a:r>
              <a:rPr lang="ru-RU" sz="1800" i="1" dirty="0" err="1"/>
              <a:t>білім</a:t>
            </a:r>
            <a:r>
              <a:rPr lang="ru-RU" sz="1800" i="1" dirty="0"/>
              <a:t> беру </a:t>
            </a:r>
            <a:r>
              <a:rPr lang="ru-RU" sz="1800" i="1" dirty="0" err="1"/>
              <a:t>ұйымдарында</a:t>
            </a:r>
            <a:r>
              <a:rPr lang="ru-RU" sz="1800" i="1" dirty="0"/>
              <a:t> «</a:t>
            </a:r>
            <a:r>
              <a:rPr lang="ru-RU" sz="1800" i="1" dirty="0" err="1"/>
              <a:t>Біртұтас</a:t>
            </a:r>
            <a:r>
              <a:rPr lang="ru-RU" sz="1800" i="1" dirty="0"/>
              <a:t> </a:t>
            </a:r>
            <a:r>
              <a:rPr lang="ru-RU" sz="1800" i="1" dirty="0" err="1"/>
              <a:t>тәрбие</a:t>
            </a:r>
            <a:r>
              <a:rPr lang="ru-RU" sz="1800" i="1" dirty="0"/>
              <a:t>» </a:t>
            </a:r>
            <a:r>
              <a:rPr lang="ru-RU" sz="1800" i="1" dirty="0" err="1"/>
              <a:t>бағдарламасын</a:t>
            </a:r>
            <a:r>
              <a:rPr lang="ru-RU" sz="1800" i="1" dirty="0"/>
              <a:t> </a:t>
            </a:r>
            <a:r>
              <a:rPr lang="ru-RU" sz="1800" i="1" dirty="0" err="1"/>
              <a:t>енгізу</a:t>
            </a:r>
            <a:r>
              <a:rPr lang="ru-RU" sz="1800" i="1" dirty="0"/>
              <a:t> </a:t>
            </a:r>
            <a:r>
              <a:rPr lang="ru-RU" sz="1800" i="1" dirty="0" err="1"/>
              <a:t>туралы</a:t>
            </a:r>
            <a:r>
              <a:rPr lang="ru-RU" sz="1800" i="1" dirty="0"/>
              <a:t> </a:t>
            </a:r>
            <a:r>
              <a:rPr lang="ru-RU" sz="1800" i="1" dirty="0" err="1"/>
              <a:t>ақпарат</a:t>
            </a:r>
            <a:endParaRPr lang="ru-RU" sz="18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428513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1" y="2322195"/>
            <a:ext cx="10428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alt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Мектеп басшысы:          Муканов Саят Дулатович</a:t>
            </a:r>
          </a:p>
          <a:p>
            <a:pPr marL="285750" indent="-285750"/>
            <a:r>
              <a:rPr lang="kk-KZ" alt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    Тел.  87761601925                                                 </a:t>
            </a:r>
          </a:p>
          <a:p>
            <a:pPr marL="285750" indent="-285750"/>
            <a:r>
              <a:rPr lang="kk-KZ" alt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    Эл.мекенжайы: </a:t>
            </a:r>
            <a:r>
              <a:rPr lang="en-US" alt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     aksushkola1@yandex.kz</a:t>
            </a:r>
            <a:r>
              <a:rPr lang="kk-KZ" alt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 </a:t>
            </a:r>
            <a:endParaRPr lang="en-US" alt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15067" y="505539"/>
            <a:ext cx="1017693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Бағдарламаны жүзеге асыруға жауапты мамандар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7196" y="4430105"/>
            <a:ext cx="10527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alt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Мектеп басшысының тәрбие ісі жөніндегі орынбасары:</a:t>
            </a:r>
          </a:p>
          <a:p>
            <a:r>
              <a:rPr lang="kk-KZ" alt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Турмаганбетова Асем Бахытжановна</a:t>
            </a:r>
          </a:p>
          <a:p>
            <a:pPr marL="285750" indent="-285750"/>
            <a:r>
              <a:rPr lang="kk-KZ" alt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Тел.   87055839258            Эл.мекенжайы:  </a:t>
            </a:r>
            <a:r>
              <a:rPr lang="en-US" alt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asem_sabaeva@mail.ru</a:t>
            </a:r>
            <a:endParaRPr lang="en-US" alt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42319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6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48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80457" y="414201"/>
            <a:ext cx="10711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МЕКТЕПТІҢ АТАУЫ</a:t>
            </a:r>
            <a:endParaRPr lang="en-US" altLang="en-US" sz="2000" b="1" i="1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E98EC813-D6C9-A577-C75B-06406093AF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35468"/>
              </p:ext>
            </p:extLst>
          </p:nvPr>
        </p:nvGraphicFramePr>
        <p:xfrm>
          <a:off x="933753" y="2577737"/>
          <a:ext cx="10300304" cy="2054786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726435">
                  <a:extLst>
                    <a:ext uri="{9D8B030D-6E8A-4147-A177-3AD203B41FA5}">
                      <a16:colId xmlns:a16="http://schemas.microsoft.com/office/drawing/2014/main" val="2891789567"/>
                    </a:ext>
                  </a:extLst>
                </a:gridCol>
                <a:gridCol w="3044344">
                  <a:extLst>
                    <a:ext uri="{9D8B030D-6E8A-4147-A177-3AD203B41FA5}">
                      <a16:colId xmlns:a16="http://schemas.microsoft.com/office/drawing/2014/main" val="519607716"/>
                    </a:ext>
                  </a:extLst>
                </a:gridCol>
                <a:gridCol w="2617731">
                  <a:extLst>
                    <a:ext uri="{9D8B030D-6E8A-4147-A177-3AD203B41FA5}">
                      <a16:colId xmlns:a16="http://schemas.microsoft.com/office/drawing/2014/main" val="2566878911"/>
                    </a:ext>
                  </a:extLst>
                </a:gridCol>
                <a:gridCol w="3911794">
                  <a:extLst>
                    <a:ext uri="{9D8B030D-6E8A-4147-A177-3AD203B41FA5}">
                      <a16:colId xmlns:a16="http://schemas.microsoft.com/office/drawing/2014/main" val="3836327847"/>
                    </a:ext>
                  </a:extLst>
                </a:gridCol>
              </a:tblGrid>
              <a:tr h="947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11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 буын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1-4 сыныптар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 буын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5-9 сыныптар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Жоғары буын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10-11 сыныптар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5578518"/>
                  </a:ext>
                </a:extLst>
              </a:tr>
              <a:tr h="644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11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8373539"/>
                  </a:ext>
                </a:extLst>
              </a:tr>
              <a:tr h="4628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11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Барлы</a:t>
                      </a:r>
                      <a:r>
                        <a:rPr lang="kk-KZ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ғы - </a:t>
                      </a: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 о</a:t>
                      </a:r>
                      <a:r>
                        <a:rPr lang="kk-KZ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ru-RU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ушы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89347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40546" cy="1018832"/>
          </a:xfrm>
        </p:spPr>
        <p:txBody>
          <a:bodyPr>
            <a:noAutofit/>
          </a:bodyPr>
          <a:lstStyle/>
          <a:p>
            <a:pPr marL="0" algn="ctr"/>
            <a:r>
              <a:rPr lang="ru-RU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alt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Адал</a:t>
            </a:r>
            <a:r>
              <a:rPr lang="ru-RU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</a:t>
            </a:r>
            <a:r>
              <a:rPr lang="ru-RU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alt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біртұтас</a:t>
            </a:r>
            <a:r>
              <a:rPr lang="ru-RU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бағдарламасының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kk-KZ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бағыты айларға бөлініп, жұмыс жасаудамыз!</a:t>
            </a:r>
            <a:b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205090" y="1676830"/>
            <a:ext cx="11502694" cy="4043533"/>
            <a:chOff x="359994" y="1713834"/>
            <a:chExt cx="9352216" cy="2868704"/>
          </a:xfrm>
        </p:grpSpPr>
        <p:sp>
          <p:nvSpPr>
            <p:cNvPr id="6" name="Freeform 1711"/>
            <p:cNvSpPr/>
            <p:nvPr/>
          </p:nvSpPr>
          <p:spPr>
            <a:xfrm>
              <a:off x="2716568" y="2723451"/>
              <a:ext cx="2231694" cy="730377"/>
            </a:xfrm>
            <a:custGeom>
              <a:avLst/>
              <a:gdLst/>
              <a:ahLst/>
              <a:cxnLst/>
              <a:rect l="0" t="0" r="0" b="0"/>
              <a:pathLst>
                <a:path w="2231694" h="730377">
                  <a:moveTo>
                    <a:pt x="0" y="730377"/>
                  </a:moveTo>
                  <a:lnTo>
                    <a:pt x="2231694" y="73037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7"/>
                  </a:lnTo>
                  <a:close/>
                </a:path>
              </a:pathLst>
            </a:custGeom>
            <a:solidFill>
              <a:srgbClr val="7B74AF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7" name="Freeform 1712"/>
            <p:cNvSpPr/>
            <p:nvPr/>
          </p:nvSpPr>
          <p:spPr>
            <a:xfrm>
              <a:off x="7480516" y="2729001"/>
              <a:ext cx="2231694" cy="724827"/>
            </a:xfrm>
            <a:custGeom>
              <a:avLst/>
              <a:gdLst/>
              <a:ahLst/>
              <a:cxnLst/>
              <a:rect l="0" t="0" r="0" b="0"/>
              <a:pathLst>
                <a:path w="2231694" h="724827">
                  <a:moveTo>
                    <a:pt x="0" y="724827"/>
                  </a:moveTo>
                  <a:lnTo>
                    <a:pt x="2231694" y="72482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7"/>
                  </a:lnTo>
                  <a:close/>
                </a:path>
              </a:pathLst>
            </a:custGeom>
            <a:solidFill>
              <a:srgbClr val="EC6752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8" name="Freeform 1713"/>
            <p:cNvSpPr/>
            <p:nvPr/>
          </p:nvSpPr>
          <p:spPr>
            <a:xfrm>
              <a:off x="5123942" y="2729001"/>
              <a:ext cx="2231694" cy="724827"/>
            </a:xfrm>
            <a:custGeom>
              <a:avLst/>
              <a:gdLst/>
              <a:ahLst/>
              <a:cxnLst/>
              <a:rect l="0" t="0" r="0" b="0"/>
              <a:pathLst>
                <a:path w="2231694" h="724827">
                  <a:moveTo>
                    <a:pt x="0" y="724827"/>
                  </a:moveTo>
                  <a:lnTo>
                    <a:pt x="2231694" y="72482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7"/>
                  </a:lnTo>
                  <a:close/>
                </a:path>
              </a:pathLst>
            </a:custGeom>
            <a:solidFill>
              <a:srgbClr val="06B6C7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9" name="Freeform 1714"/>
            <p:cNvSpPr/>
            <p:nvPr/>
          </p:nvSpPr>
          <p:spPr>
            <a:xfrm>
              <a:off x="359994" y="3701049"/>
              <a:ext cx="2231694" cy="724827"/>
            </a:xfrm>
            <a:custGeom>
              <a:avLst/>
              <a:gdLst/>
              <a:ahLst/>
              <a:cxnLst/>
              <a:rect l="0" t="0" r="0" b="0"/>
              <a:pathLst>
                <a:path w="2231694" h="724827">
                  <a:moveTo>
                    <a:pt x="0" y="724827"/>
                  </a:moveTo>
                  <a:lnTo>
                    <a:pt x="2231694" y="72482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7"/>
                  </a:lnTo>
                  <a:close/>
                </a:path>
              </a:pathLst>
            </a:custGeom>
            <a:solidFill>
              <a:srgbClr val="92C56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0" name="Freeform 1715"/>
            <p:cNvSpPr/>
            <p:nvPr/>
          </p:nvSpPr>
          <p:spPr>
            <a:xfrm>
              <a:off x="359994" y="1728013"/>
              <a:ext cx="2231694" cy="730377"/>
            </a:xfrm>
            <a:custGeom>
              <a:avLst/>
              <a:gdLst/>
              <a:ahLst/>
              <a:cxnLst/>
              <a:rect l="0" t="0" r="0" b="0"/>
              <a:pathLst>
                <a:path w="2231694" h="730377">
                  <a:moveTo>
                    <a:pt x="0" y="730377"/>
                  </a:moveTo>
                  <a:lnTo>
                    <a:pt x="2231694" y="73037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7"/>
                  </a:lnTo>
                  <a:close/>
                </a:path>
              </a:pathLst>
            </a:custGeom>
            <a:solidFill>
              <a:srgbClr val="EC655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1" name="Freeform 1716"/>
            <p:cNvSpPr/>
            <p:nvPr/>
          </p:nvSpPr>
          <p:spPr>
            <a:xfrm>
              <a:off x="5123942" y="1720678"/>
              <a:ext cx="2231694" cy="730376"/>
            </a:xfrm>
            <a:custGeom>
              <a:avLst/>
              <a:gdLst/>
              <a:ahLst/>
              <a:cxnLst/>
              <a:rect l="0" t="0" r="0" b="0"/>
              <a:pathLst>
                <a:path w="2231694" h="730376">
                  <a:moveTo>
                    <a:pt x="0" y="730376"/>
                  </a:moveTo>
                  <a:lnTo>
                    <a:pt x="2231694" y="730376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6"/>
                  </a:lnTo>
                  <a:close/>
                </a:path>
              </a:pathLst>
            </a:custGeom>
            <a:solidFill>
              <a:srgbClr val="F9B643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2" name="Freeform 1717"/>
            <p:cNvSpPr/>
            <p:nvPr/>
          </p:nvSpPr>
          <p:spPr>
            <a:xfrm>
              <a:off x="359994" y="2723451"/>
              <a:ext cx="2231694" cy="730377"/>
            </a:xfrm>
            <a:custGeom>
              <a:avLst/>
              <a:gdLst/>
              <a:ahLst/>
              <a:cxnLst/>
              <a:rect l="0" t="0" r="0" b="0"/>
              <a:pathLst>
                <a:path w="2231694" h="730377">
                  <a:moveTo>
                    <a:pt x="0" y="730377"/>
                  </a:moveTo>
                  <a:lnTo>
                    <a:pt x="2231694" y="73037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7"/>
                  </a:lnTo>
                  <a:close/>
                </a:path>
              </a:pathLst>
            </a:custGeom>
            <a:solidFill>
              <a:srgbClr val="8094B4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3" name="Freeform 1718"/>
            <p:cNvSpPr/>
            <p:nvPr/>
          </p:nvSpPr>
          <p:spPr>
            <a:xfrm>
              <a:off x="7480516" y="1713834"/>
              <a:ext cx="2231694" cy="730796"/>
            </a:xfrm>
            <a:custGeom>
              <a:avLst/>
              <a:gdLst/>
              <a:ahLst/>
              <a:cxnLst/>
              <a:rect l="0" t="0" r="0" b="0"/>
              <a:pathLst>
                <a:path w="2231694" h="730796">
                  <a:moveTo>
                    <a:pt x="0" y="730796"/>
                  </a:moveTo>
                  <a:lnTo>
                    <a:pt x="2231694" y="730796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796"/>
                  </a:lnTo>
                  <a:close/>
                </a:path>
              </a:pathLst>
            </a:custGeom>
            <a:solidFill>
              <a:srgbClr val="9EC96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4" name="Freeform 1719"/>
            <p:cNvSpPr/>
            <p:nvPr/>
          </p:nvSpPr>
          <p:spPr>
            <a:xfrm>
              <a:off x="2716568" y="1728013"/>
              <a:ext cx="2231694" cy="730377"/>
            </a:xfrm>
            <a:custGeom>
              <a:avLst/>
              <a:gdLst/>
              <a:ahLst/>
              <a:cxnLst/>
              <a:rect l="0" t="0" r="0" b="0"/>
              <a:pathLst>
                <a:path w="2231694" h="730377">
                  <a:moveTo>
                    <a:pt x="0" y="730377"/>
                  </a:moveTo>
                  <a:lnTo>
                    <a:pt x="2231694" y="73037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7"/>
                  </a:lnTo>
                  <a:close/>
                </a:path>
              </a:pathLst>
            </a:custGeom>
            <a:solidFill>
              <a:srgbClr val="06B6C7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5" name="Freeform 1720"/>
            <p:cNvSpPr/>
            <p:nvPr/>
          </p:nvSpPr>
          <p:spPr>
            <a:xfrm>
              <a:off x="2716568" y="3701049"/>
              <a:ext cx="2231694" cy="724827"/>
            </a:xfrm>
            <a:custGeom>
              <a:avLst/>
              <a:gdLst/>
              <a:ahLst/>
              <a:cxnLst/>
              <a:rect l="0" t="0" r="0" b="0"/>
              <a:pathLst>
                <a:path w="2231694" h="724827">
                  <a:moveTo>
                    <a:pt x="0" y="724827"/>
                  </a:moveTo>
                  <a:lnTo>
                    <a:pt x="2231694" y="72482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7"/>
                  </a:lnTo>
                  <a:close/>
                </a:path>
              </a:pathLst>
            </a:custGeom>
            <a:solidFill>
              <a:srgbClr val="7469A5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6" name="Freeform 1721"/>
            <p:cNvSpPr/>
            <p:nvPr/>
          </p:nvSpPr>
          <p:spPr>
            <a:xfrm>
              <a:off x="5123942" y="3701048"/>
              <a:ext cx="2231694" cy="724828"/>
            </a:xfrm>
            <a:custGeom>
              <a:avLst/>
              <a:gdLst/>
              <a:ahLst/>
              <a:cxnLst/>
              <a:rect l="0" t="0" r="0" b="0"/>
              <a:pathLst>
                <a:path w="2231694" h="724828">
                  <a:moveTo>
                    <a:pt x="0" y="724828"/>
                  </a:moveTo>
                  <a:lnTo>
                    <a:pt x="2231694" y="724828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8"/>
                  </a:lnTo>
                  <a:close/>
                </a:path>
              </a:pathLst>
            </a:custGeom>
            <a:solidFill>
              <a:srgbClr val="7689AB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7" name="Freeform 1722"/>
            <p:cNvSpPr/>
            <p:nvPr/>
          </p:nvSpPr>
          <p:spPr>
            <a:xfrm>
              <a:off x="7480516" y="3701048"/>
              <a:ext cx="2231694" cy="724828"/>
            </a:xfrm>
            <a:custGeom>
              <a:avLst/>
              <a:gdLst/>
              <a:ahLst/>
              <a:cxnLst/>
              <a:rect l="0" t="0" r="0" b="0"/>
              <a:pathLst>
                <a:path w="2231694" h="724828">
                  <a:moveTo>
                    <a:pt x="0" y="724828"/>
                  </a:moveTo>
                  <a:lnTo>
                    <a:pt x="2231694" y="724828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8"/>
                  </a:lnTo>
                  <a:close/>
                </a:path>
              </a:pathLst>
            </a:custGeom>
            <a:solidFill>
              <a:srgbClr val="7689AB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8" name="Rectangle 1725"/>
            <p:cNvSpPr/>
            <p:nvPr/>
          </p:nvSpPr>
          <p:spPr>
            <a:xfrm>
              <a:off x="5174748" y="2781712"/>
              <a:ext cx="750866" cy="19651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b="1" dirty="0">
                  <a:latin typeface="PT Sans"/>
                </a:rPr>
                <a:t>Наурыз</a:t>
              </a:r>
              <a:r>
                <a:rPr lang="en-US" sz="1400" dirty="0">
                  <a:latin typeface="PT Sans"/>
                </a:rPr>
                <a:t> </a:t>
              </a:r>
              <a:endParaRPr lang="en-US" sz="1400" b="0" i="0" spc="0" baseline="0" dirty="0">
                <a:latin typeface="PT Sans"/>
              </a:endParaRPr>
            </a:p>
          </p:txBody>
        </p:sp>
        <p:sp>
          <p:nvSpPr>
            <p:cNvPr id="19" name="Rectangle 1726"/>
            <p:cNvSpPr/>
            <p:nvPr/>
          </p:nvSpPr>
          <p:spPr>
            <a:xfrm>
              <a:off x="410800" y="3785831"/>
              <a:ext cx="717814" cy="19651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b="1" i="0" spc="0" baseline="0" dirty="0">
                  <a:latin typeface="PT Sans"/>
                </a:rPr>
                <a:t>Мамыр</a:t>
              </a:r>
              <a:r>
                <a:rPr lang="en-US" sz="1400" b="0" i="0" spc="0" baseline="0" dirty="0">
                  <a:latin typeface="PT Sans"/>
                </a:rPr>
                <a:t> </a:t>
              </a:r>
            </a:p>
          </p:txBody>
        </p:sp>
        <p:sp>
          <p:nvSpPr>
            <p:cNvPr id="20" name="Rectangle 1727"/>
            <p:cNvSpPr/>
            <p:nvPr/>
          </p:nvSpPr>
          <p:spPr>
            <a:xfrm>
              <a:off x="2769063" y="2763318"/>
              <a:ext cx="1045258" cy="19651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b="1" i="0" spc="0" baseline="0" dirty="0">
                  <a:latin typeface="PT Sans"/>
                </a:rPr>
                <a:t>Ақпан</a:t>
              </a:r>
              <a:r>
                <a:rPr lang="en-US" sz="1400" b="0" i="0" spc="0" baseline="0" dirty="0">
                  <a:latin typeface="PT Sans"/>
                </a:rPr>
                <a:t>            </a:t>
              </a:r>
            </a:p>
          </p:txBody>
        </p:sp>
        <p:sp>
          <p:nvSpPr>
            <p:cNvPr id="21" name="Rectangle 1728"/>
            <p:cNvSpPr/>
            <p:nvPr/>
          </p:nvSpPr>
          <p:spPr>
            <a:xfrm>
              <a:off x="7531360" y="2775283"/>
              <a:ext cx="551303" cy="19651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b="1" i="0" spc="0" baseline="0" dirty="0">
                  <a:latin typeface="PT Sans"/>
                </a:rPr>
                <a:t>Сәуір</a:t>
              </a:r>
              <a:r>
                <a:rPr lang="en-US" sz="1400" b="0" i="0" spc="0" baseline="0" dirty="0">
                  <a:latin typeface="PT Sans"/>
                </a:rPr>
                <a:t> </a:t>
              </a:r>
            </a:p>
          </p:txBody>
        </p:sp>
        <p:sp>
          <p:nvSpPr>
            <p:cNvPr id="22" name="Rectangle 1729"/>
            <p:cNvSpPr/>
            <p:nvPr/>
          </p:nvSpPr>
          <p:spPr>
            <a:xfrm>
              <a:off x="410292" y="1778493"/>
              <a:ext cx="1065548" cy="19651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/>
              <a:r>
                <a:rPr lang="en-US" b="1" i="0" spc="-25" baseline="0" dirty="0">
                  <a:latin typeface="PT Sans"/>
                </a:rPr>
                <a:t>Қыркүйек</a:t>
              </a:r>
              <a:endParaRPr lang="en-US" b="1" i="0" spc="0" baseline="10000" dirty="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23" name="Rectangle 1730"/>
            <p:cNvSpPr/>
            <p:nvPr/>
          </p:nvSpPr>
          <p:spPr>
            <a:xfrm>
              <a:off x="5174742" y="1778493"/>
              <a:ext cx="738980" cy="19651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b="1" i="0" spc="0" baseline="0" dirty="0">
                  <a:latin typeface="PT Sans"/>
                </a:rPr>
                <a:t>Қараша</a:t>
              </a:r>
              <a:r>
                <a:rPr lang="en-US" sz="1400" b="0" i="0" spc="0" baseline="0" dirty="0">
                  <a:latin typeface="PT Sans"/>
                </a:rPr>
                <a:t> </a:t>
              </a:r>
            </a:p>
          </p:txBody>
        </p:sp>
        <p:sp>
          <p:nvSpPr>
            <p:cNvPr id="24" name="Rectangle 1731"/>
            <p:cNvSpPr/>
            <p:nvPr/>
          </p:nvSpPr>
          <p:spPr>
            <a:xfrm>
              <a:off x="5174748" y="3028620"/>
              <a:ext cx="53" cy="10189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endParaRPr lang="en-US" sz="1400" b="0" i="0" spc="0" baseline="10000" dirty="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25" name="Rectangle 1732"/>
            <p:cNvSpPr/>
            <p:nvPr/>
          </p:nvSpPr>
          <p:spPr>
            <a:xfrm>
              <a:off x="410800" y="4000630"/>
              <a:ext cx="54739" cy="10189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26" name="Rectangle 1733"/>
            <p:cNvSpPr/>
            <p:nvPr/>
          </p:nvSpPr>
          <p:spPr>
            <a:xfrm>
              <a:off x="410292" y="2731206"/>
              <a:ext cx="787345" cy="19651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635"/>
              <a:r>
                <a:rPr lang="en-US" b="1" i="0" spc="0" baseline="0" dirty="0">
                  <a:latin typeface="PT Sans"/>
                </a:rPr>
                <a:t>Қаңтар</a:t>
              </a:r>
              <a:endParaRPr lang="en-US" b="1" i="0" spc="0" baseline="0" dirty="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27" name="Rectangle 1734"/>
            <p:cNvSpPr/>
            <p:nvPr/>
          </p:nvSpPr>
          <p:spPr>
            <a:xfrm>
              <a:off x="7531316" y="1728013"/>
              <a:ext cx="1043017" cy="19651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b="1" spc="-12" dirty="0">
                  <a:latin typeface="PT Sans"/>
                </a:rPr>
                <a:t>Желтоқсан</a:t>
              </a:r>
              <a:r>
                <a:rPr lang="en-US" sz="1400" spc="-12" dirty="0">
                  <a:latin typeface="PT Sans"/>
                </a:rPr>
                <a:t> </a:t>
              </a:r>
              <a:endParaRPr lang="en-US" sz="1400" b="0" i="0" spc="0" baseline="0" dirty="0">
                <a:latin typeface="PT Sans"/>
              </a:endParaRPr>
            </a:p>
          </p:txBody>
        </p:sp>
        <p:sp>
          <p:nvSpPr>
            <p:cNvPr id="28" name="Rectangle 1735"/>
            <p:cNvSpPr/>
            <p:nvPr/>
          </p:nvSpPr>
          <p:spPr>
            <a:xfrm>
              <a:off x="2767368" y="1800487"/>
              <a:ext cx="2126861" cy="68781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/>
              <a:r>
                <a:rPr lang="en-US" b="1" i="0" spc="0" baseline="0" dirty="0">
                  <a:latin typeface="PT Sans"/>
                </a:rPr>
                <a:t>Қазан</a:t>
              </a:r>
              <a:r>
                <a:rPr lang="en-US" b="1" i="0" spc="0" dirty="0">
                  <a:latin typeface="PT Sans"/>
                </a:rPr>
                <a:t> </a:t>
              </a:r>
              <a:endParaRPr lang="en-US" b="1" i="0" spc="0" baseline="0" dirty="0">
                <a:latin typeface="PT Sans"/>
              </a:endParaRPr>
            </a:p>
            <a:p>
              <a:pPr>
                <a:lnSpc>
                  <a:spcPts val="2650"/>
                </a:lnSpc>
              </a:pPr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«</a:t>
              </a:r>
              <a:r>
                <a:rPr lang="ru-RU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Тәуелсіздік</a:t>
              </a:r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және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ts val="2650"/>
                </a:lnSpc>
              </a:pPr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Отаншылдық</a:t>
              </a:r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» </a:t>
              </a:r>
              <a:r>
                <a:rPr lang="ru-RU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айы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1736"/>
            <p:cNvSpPr/>
            <p:nvPr/>
          </p:nvSpPr>
          <p:spPr>
            <a:xfrm>
              <a:off x="2769146" y="3023113"/>
              <a:ext cx="53" cy="10189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endParaRPr lang="en-US" sz="1400" b="0" i="0" spc="0" baseline="10000" dirty="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30" name="Rectangle 1737"/>
            <p:cNvSpPr/>
            <p:nvPr/>
          </p:nvSpPr>
          <p:spPr>
            <a:xfrm>
              <a:off x="7480643" y="3028663"/>
              <a:ext cx="53" cy="10189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endParaRPr lang="en-US" sz="1400" b="0" i="0" spc="0" baseline="10000" dirty="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31" name="Rectangle 1738"/>
            <p:cNvSpPr/>
            <p:nvPr/>
          </p:nvSpPr>
          <p:spPr>
            <a:xfrm>
              <a:off x="2767368" y="3747336"/>
              <a:ext cx="2126861" cy="83520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/>
              <a:r>
                <a:rPr lang="en-US" b="1" dirty="0">
                  <a:latin typeface="PT Sans"/>
                </a:rPr>
                <a:t>Маусым</a:t>
              </a:r>
              <a:r>
                <a:rPr lang="en-US" sz="1400" dirty="0">
                  <a:latin typeface="PT Sans"/>
                </a:rPr>
                <a:t> </a:t>
              </a:r>
              <a:endParaRPr lang="en-US" sz="1400" b="0" i="0" spc="0" baseline="0" dirty="0">
                <a:latin typeface="PT Sans"/>
              </a:endParaRPr>
            </a:p>
            <a:p>
              <a:r>
                <a:rPr lang="en-US" b="1" dirty="0"/>
                <a:t>«Жасампаздық және</a:t>
              </a:r>
            </a:p>
            <a:p>
              <a:r>
                <a:rPr lang="en-US" b="1" dirty="0"/>
                <a:t> жаңашылдық» айы</a:t>
              </a:r>
              <a:endParaRPr lang="ru-RU" b="1" dirty="0"/>
            </a:p>
            <a:p>
              <a:pPr marL="0">
                <a:lnSpc>
                  <a:spcPts val="2650"/>
                </a:lnSpc>
              </a:pPr>
              <a:endParaRPr lang="en-US" sz="1400" b="0" i="0" spc="0" baseline="10000" dirty="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32" name="Rectangle 1739"/>
            <p:cNvSpPr/>
            <p:nvPr/>
          </p:nvSpPr>
          <p:spPr>
            <a:xfrm>
              <a:off x="5174748" y="3766607"/>
              <a:ext cx="1910659" cy="58955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b="1" dirty="0">
                  <a:latin typeface="PT Sans"/>
                </a:rPr>
                <a:t>Шілде </a:t>
              </a:r>
            </a:p>
            <a:p>
              <a:r>
                <a:rPr lang="en-US" b="1" dirty="0"/>
                <a:t>«Заң және тәртіп» айы</a:t>
              </a:r>
              <a:endParaRPr lang="ru-RU" dirty="0"/>
            </a:p>
            <a:p>
              <a:pPr marL="0"/>
              <a:r>
                <a:rPr lang="en-US" b="1" dirty="0">
                  <a:latin typeface="PT Sans"/>
                </a:rPr>
                <a:t>  </a:t>
              </a:r>
              <a:endParaRPr lang="en-US" b="1" i="0" spc="0" baseline="0" dirty="0">
                <a:latin typeface="PT Sans"/>
              </a:endParaRPr>
            </a:p>
          </p:txBody>
        </p:sp>
        <p:sp>
          <p:nvSpPr>
            <p:cNvPr id="33" name="Rectangle 1740"/>
            <p:cNvSpPr/>
            <p:nvPr/>
          </p:nvSpPr>
          <p:spPr>
            <a:xfrm>
              <a:off x="5174748" y="4000664"/>
              <a:ext cx="53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endParaRPr lang="en-US" sz="1400" b="0" i="0" spc="0" baseline="0" dirty="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34" name="Rectangle 1741"/>
            <p:cNvSpPr/>
            <p:nvPr/>
          </p:nvSpPr>
          <p:spPr>
            <a:xfrm>
              <a:off x="7531316" y="3740907"/>
              <a:ext cx="659999" cy="19651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b="1" dirty="0">
                  <a:latin typeface="PT Sans"/>
                </a:rPr>
                <a:t>Тамыз </a:t>
              </a:r>
              <a:endParaRPr lang="en-US" b="1" i="0" spc="0" baseline="0" dirty="0">
                <a:latin typeface="PT Sans"/>
              </a:endParaRPr>
            </a:p>
          </p:txBody>
        </p:sp>
        <p:sp>
          <p:nvSpPr>
            <p:cNvPr id="35" name="Rectangle 1742"/>
            <p:cNvSpPr/>
            <p:nvPr/>
          </p:nvSpPr>
          <p:spPr>
            <a:xfrm>
              <a:off x="7531316" y="4000664"/>
              <a:ext cx="53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endParaRPr lang="en-US" sz="1400" b="0" i="0" spc="0" baseline="0" dirty="0">
                <a:solidFill>
                  <a:srgbClr val="FFFFFF"/>
                </a:solidFill>
                <a:latin typeface="PT Sans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55867" y="2116124"/>
            <a:ext cx="256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/>
                <a:ea typeface="Times New Roman" panose="02020603050405020304"/>
              </a:rPr>
              <a:t>«Еңбекқорлық және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кәсіби біліктілік»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56698" y="2060580"/>
            <a:ext cx="22145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«Әділдік және </a:t>
            </a:r>
          </a:p>
          <a:p>
            <a:r>
              <a:rPr lang="en-US" b="1" dirty="0"/>
              <a:t>жауапкершілік»айы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9126349" y="2115519"/>
            <a:ext cx="27190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«Бірлік және ынтымақ» </a:t>
            </a:r>
          </a:p>
          <a:p>
            <a:r>
              <a:rPr lang="en-US" b="1" dirty="0"/>
              <a:t>айы</a:t>
            </a: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297183" y="3640143"/>
            <a:ext cx="25346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« Заң және тәртіп» айы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3195628" y="3435606"/>
            <a:ext cx="23806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«Жасампаздық және</a:t>
            </a:r>
          </a:p>
          <a:p>
            <a:r>
              <a:rPr lang="en-US" b="1" dirty="0"/>
              <a:t> жаңашылдық» айы</a:t>
            </a:r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6156634" y="3508558"/>
            <a:ext cx="22146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«Тәуелсіздік және</a:t>
            </a:r>
          </a:p>
          <a:p>
            <a:r>
              <a:rPr lang="en-US" b="1" dirty="0"/>
              <a:t> отаншылдық» айы </a:t>
            </a:r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9055067" y="3458590"/>
            <a:ext cx="25042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anose="02020603050405020304"/>
                <a:ea typeface="Times New Roman" panose="02020603050405020304"/>
              </a:rPr>
              <a:t>«Еңбекқорлық және</a:t>
            </a:r>
          </a:p>
          <a:p>
            <a:r>
              <a:rPr lang="en-US" b="1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кәсіби біліктілік»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76509" y="4853212"/>
            <a:ext cx="2555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solidFill>
                  <a:prstClr val="black"/>
                </a:solidFill>
              </a:rPr>
              <a:t>«Бірлік және ынтымақ» айы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025473" y="4963822"/>
            <a:ext cx="25346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« Заң және тәртіп» айы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066801" y="231442"/>
            <a:ext cx="10942319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169056" y="505539"/>
            <a:ext cx="1029750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Күнделікті,</a:t>
            </a:r>
            <a:r>
              <a:rPr lang="en-US" altLang="en-US" sz="32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апталық</a:t>
            </a:r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және айлық шаралардың өтуі</a:t>
            </a:r>
            <a:endParaRPr lang="ru-RU" sz="32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341" y="1522724"/>
            <a:ext cx="442556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Соның ішінде: 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«Үнемді тұтыну» </a:t>
            </a:r>
          </a:p>
          <a:p>
            <a:pPr algn="l"/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«Күй күмбірі» </a:t>
            </a:r>
          </a:p>
          <a:p>
            <a:pPr algn="l"/>
            <a:r>
              <a:rPr lang="en-US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kk-KZ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alt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Өнегелі</a:t>
            </a:r>
            <a:r>
              <a:rPr lang="en-US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15 </a:t>
            </a:r>
            <a:r>
              <a:rPr lang="en-US" alt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минут</a:t>
            </a:r>
            <a:r>
              <a:rPr lang="kk-KZ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en-US" altLang="en-US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kk-KZ" alt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alt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Ұлттық</a:t>
            </a:r>
            <a:r>
              <a:rPr lang="en-US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ойын </a:t>
            </a:r>
            <a:r>
              <a:rPr lang="en-US" alt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ұлт</a:t>
            </a:r>
            <a:r>
              <a:rPr lang="en-US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қазынасы</a:t>
            </a:r>
            <a:r>
              <a:rPr lang="kk-KZ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99B742-F42C-7B20-F2A5-1AF7EC474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3743" y="1481328"/>
            <a:ext cx="2522874" cy="174344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86ACCC-8EDF-80F0-4D8E-FE1BE47AC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568" y="2916936"/>
            <a:ext cx="3299315" cy="167491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B72078-0C99-7D42-74FE-50B5D021EC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007" y="3840473"/>
            <a:ext cx="2837450" cy="25882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79274D6-5DBA-C0A9-0926-24E2F13A95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0" b="27200"/>
          <a:stretch>
            <a:fillRect/>
          </a:stretch>
        </p:blipFill>
        <p:spPr>
          <a:xfrm>
            <a:off x="5381910" y="1446756"/>
            <a:ext cx="1622394" cy="225598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8777A80-D224-3924-AD5C-62FA9648A9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34" b="30300"/>
          <a:stretch>
            <a:fillRect/>
          </a:stretch>
        </p:blipFill>
        <p:spPr>
          <a:xfrm>
            <a:off x="7415784" y="1426083"/>
            <a:ext cx="1605351" cy="213093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2DA7747-4A5C-A161-1A22-4829BD7D2BD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568" y="3736848"/>
            <a:ext cx="2700528" cy="270052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4C1B175-2989-CC89-0EDD-A78E46ED257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33" b="19067"/>
          <a:stretch>
            <a:fillRect/>
          </a:stretch>
        </p:blipFill>
        <p:spPr>
          <a:xfrm>
            <a:off x="10025348" y="3288240"/>
            <a:ext cx="2072164" cy="313999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10E8D23-C66E-A818-F805-7124C8AD30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33" b="45334"/>
          <a:stretch>
            <a:fillRect/>
          </a:stretch>
        </p:blipFill>
        <p:spPr>
          <a:xfrm>
            <a:off x="597884" y="4690872"/>
            <a:ext cx="3077528" cy="18745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118574"/>
            <a:ext cx="12467153" cy="7039915"/>
            <a:chOff x="0" y="-118574"/>
            <a:chExt cx="12467153" cy="7039915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0" y="-118574"/>
              <a:ext cx="12467153" cy="7039915"/>
              <a:chOff x="-89065" y="0"/>
              <a:chExt cx="12467153" cy="7039915"/>
            </a:xfrm>
          </p:grpSpPr>
          <p:pic>
            <p:nvPicPr>
              <p:cNvPr id="5" name="Рисунок 4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89065" y="0"/>
                <a:ext cx="12467153" cy="7039915"/>
              </a:xfrm>
              <a:prstGeom prst="rect">
                <a:avLst/>
              </a:prstGeom>
            </p:spPr>
          </p:pic>
          <p:sp>
            <p:nvSpPr>
              <p:cNvPr id="6" name="Прямоугольник 5"/>
              <p:cNvSpPr/>
              <p:nvPr/>
            </p:nvSpPr>
            <p:spPr>
              <a:xfrm>
                <a:off x="0" y="0"/>
                <a:ext cx="3205212" cy="827773"/>
              </a:xfrm>
              <a:prstGeom prst="rect">
                <a:avLst/>
              </a:prstGeom>
              <a:solidFill>
                <a:srgbClr val="DEEDC6"/>
              </a:solidFill>
              <a:ln>
                <a:solidFill>
                  <a:srgbClr val="DEED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>
              <a:off x="148664" y="2007826"/>
              <a:ext cx="6108535" cy="3011054"/>
            </a:xfrm>
            <a:prstGeom prst="rect">
              <a:avLst/>
            </a:prstGeom>
            <a:solidFill>
              <a:srgbClr val="DEEDC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AFED-7685-483D-BB3D-3688CA430C76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 flipV="1">
            <a:off x="6447683" y="-90958"/>
            <a:ext cx="6108535" cy="365950"/>
          </a:xfrm>
          <a:prstGeom prst="rect">
            <a:avLst/>
          </a:prstGeom>
          <a:solidFill>
            <a:srgbClr val="DEE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399255" y="1788535"/>
            <a:ext cx="5344320" cy="2002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Әлеуметтік жобалар</a:t>
            </a:r>
          </a:p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мен іс-шаралар арқылы</a:t>
            </a:r>
          </a:p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құндылықтарды енгізу</a:t>
            </a:r>
            <a:endParaRPr lang="x-none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49065" y="267278"/>
            <a:ext cx="5344320" cy="432915"/>
          </a:xfrm>
          <a:prstGeom prst="rect">
            <a:avLst/>
          </a:prstGeom>
          <a:solidFill>
            <a:srgbClr val="DEEDC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Жобалар</a:t>
            </a: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49065" y="732260"/>
            <a:ext cx="5344320" cy="1295399"/>
          </a:xfrm>
          <a:prstGeom prst="rect">
            <a:avLst/>
          </a:prstGeom>
          <a:solidFill>
            <a:srgbClr val="DEEDC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Жобалар – бұл білім беру мен қоғамның әртүрлі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аспектілерін жақсартуға, білім алушыларды, ата-аналарды,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педагогтерді профилактикалық іс-шараларға тарту арқылы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жеке құндылықтарды қалыптастыруға бағытталған білім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беру бастамалары</a:t>
            </a:r>
            <a:endParaRPr lang="x-non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23215" y="2286000"/>
            <a:ext cx="2672160" cy="1295399"/>
          </a:xfrm>
          <a:prstGeom prst="rect">
            <a:avLst/>
          </a:prstGeom>
          <a:solidFill>
            <a:srgbClr val="A7DDE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«Қамқор»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Әлеуметтік жобаларды жүзеге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асыру арқылы құндылықтарды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дәріптеу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412095" y="2246208"/>
            <a:ext cx="2672160" cy="1295399"/>
          </a:xfrm>
          <a:prstGeom prst="rect">
            <a:avLst/>
          </a:prstGeom>
          <a:solidFill>
            <a:srgbClr val="FDCE9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b="1" i="0" u="none" strike="noStrike" baseline="0" dirty="0">
                <a:latin typeface="PTSans-Bold"/>
              </a:rPr>
              <a:t>«Еңбегі адал - жас өрен»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Білім алушылардың әртүрлі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мамандыққа деген қызығушылығын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арттыру және еңбекқорлық идеясы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арқылы құндылықтарды дәріптеу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621417" y="3723482"/>
            <a:ext cx="2672160" cy="1295399"/>
          </a:xfrm>
          <a:prstGeom prst="rect">
            <a:avLst/>
          </a:prstGeom>
          <a:solidFill>
            <a:srgbClr val="FABAA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«SMART BALA»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Инновациялық жобалар конкурсы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арқылы құндылықтарды дәріптеу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430775" y="3723481"/>
            <a:ext cx="2672160" cy="1295399"/>
          </a:xfrm>
          <a:prstGeom prst="rect">
            <a:avLst/>
          </a:prstGeom>
          <a:solidFill>
            <a:srgbClr val="BEB9DC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«Шабыт»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Білім алушылардың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шығармашылық әлеуетін ашу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арқылы құндылықтарды дәріптеу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641897" y="5183981"/>
            <a:ext cx="2672160" cy="1295399"/>
          </a:xfrm>
          <a:prstGeom prst="rect">
            <a:avLst/>
          </a:prstGeom>
          <a:solidFill>
            <a:srgbClr val="D4E7B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«Ұшқыр ой алаңы»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Тілдік дағдыларды дамыту және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тақырыптық талқылау арқылы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құндылықтарды дәріптеу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412095" y="5200754"/>
            <a:ext cx="2672160" cy="1295399"/>
          </a:xfrm>
          <a:prstGeom prst="rect">
            <a:avLst/>
          </a:prstGeom>
          <a:solidFill>
            <a:srgbClr val="F6ADC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«Балалар кітапханасы»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Кітап оқуға және білім алуға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қызығушылықты қалыптастыру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85862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667" y="373259"/>
            <a:ext cx="636693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Қамқор жобасы</a:t>
            </a:r>
            <a:endParaRPr lang="ru-RU" sz="4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42495" y="159414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dirty="0"/>
              <a:t>Жоба аясында атқарылған шаралар сандық/сапалық көрсеткіш- 23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dirty="0"/>
              <a:t>Қамту: 145</a:t>
            </a:r>
            <a:r>
              <a:rPr lang="en-US" dirty="0"/>
              <a:t> </a:t>
            </a:r>
            <a:r>
              <a:rPr lang="kk-KZ" dirty="0"/>
              <a:t>адам</a:t>
            </a:r>
            <a:br>
              <a:rPr lang="kk-KZ" dirty="0"/>
            </a:br>
            <a:r>
              <a:rPr lang="kk-KZ" dirty="0"/>
              <a:t>Білім алушы – 95</a:t>
            </a:r>
            <a:br>
              <a:rPr lang="kk-KZ" dirty="0"/>
            </a:br>
            <a:r>
              <a:rPr lang="kk-KZ" dirty="0"/>
              <a:t>Ата-ана </a:t>
            </a:r>
            <a:r>
              <a:rPr lang="en-US" dirty="0"/>
              <a:t>- </a:t>
            </a:r>
            <a:r>
              <a:rPr lang="ru-RU" dirty="0"/>
              <a:t>3</a:t>
            </a:r>
            <a:r>
              <a:rPr lang="kk-KZ" dirty="0"/>
              <a:t>2</a:t>
            </a:r>
            <a:br>
              <a:rPr lang="kk-KZ" dirty="0"/>
            </a:br>
            <a:r>
              <a:rPr lang="kk-KZ" dirty="0"/>
              <a:t>Педагог </a:t>
            </a:r>
            <a:r>
              <a:rPr lang="en-US" dirty="0"/>
              <a:t>- </a:t>
            </a:r>
            <a:r>
              <a:rPr lang="kk-KZ" dirty="0"/>
              <a:t>18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D6ADC05-C351-1BD4-6DDA-575CCC238E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0" b="40400"/>
          <a:stretch>
            <a:fillRect/>
          </a:stretch>
        </p:blipFill>
        <p:spPr>
          <a:xfrm>
            <a:off x="789908" y="3584448"/>
            <a:ext cx="3077528" cy="30998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8F48089-CBBC-17D5-370F-AE20440694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6" b="40534"/>
          <a:stretch>
            <a:fillRect/>
          </a:stretch>
        </p:blipFill>
        <p:spPr>
          <a:xfrm>
            <a:off x="8269700" y="1426464"/>
            <a:ext cx="3077528" cy="309981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42B7DC6-CF81-380D-D2DA-0B42C95710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6" b="27734"/>
          <a:stretch>
            <a:fillRect/>
          </a:stretch>
        </p:blipFill>
        <p:spPr>
          <a:xfrm>
            <a:off x="6203156" y="4489704"/>
            <a:ext cx="1591371" cy="221284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B2F554D-BD1A-926E-3A55-0C42588492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3" b="27467"/>
          <a:stretch>
            <a:fillRect/>
          </a:stretch>
        </p:blipFill>
        <p:spPr>
          <a:xfrm>
            <a:off x="9648444" y="4562856"/>
            <a:ext cx="1729277" cy="215798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0E50A7F-37E0-C1FB-E8B6-47095BA7932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5" b="27733"/>
          <a:stretch>
            <a:fillRect/>
          </a:stretch>
        </p:blipFill>
        <p:spPr>
          <a:xfrm>
            <a:off x="3898868" y="4453128"/>
            <a:ext cx="2063020" cy="222199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7C1CAA5-5FCE-715B-29A3-FCF56DDF67A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9" t="17733" r="9492" b="32933"/>
          <a:stretch>
            <a:fillRect/>
          </a:stretch>
        </p:blipFill>
        <p:spPr>
          <a:xfrm>
            <a:off x="7955280" y="4573012"/>
            <a:ext cx="1627632" cy="208382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F71FAE5-868D-A031-C344-13E31C80496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00" b="40667"/>
          <a:stretch>
            <a:fillRect/>
          </a:stretch>
        </p:blipFill>
        <p:spPr>
          <a:xfrm>
            <a:off x="5751576" y="2191868"/>
            <a:ext cx="2413540" cy="2050948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8CF6D83-4A1B-B2CE-B980-730D55B9B07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784" y="2319220"/>
            <a:ext cx="1655064" cy="202417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229996" y="451787"/>
            <a:ext cx="10779124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27892" y="549789"/>
            <a:ext cx="636693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Еңбегі адал – жас өрен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45820" y="1682132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dirty="0"/>
              <a:t>Жоба аясында жалпы мектептік  іс-шара- 22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dirty="0"/>
              <a:t>Қамту: 111 адам</a:t>
            </a:r>
            <a:br>
              <a:rPr lang="kk-KZ" dirty="0"/>
            </a:br>
            <a:r>
              <a:rPr lang="kk-KZ" dirty="0"/>
              <a:t>Білім алушы – 95</a:t>
            </a:r>
            <a:br>
              <a:rPr lang="kk-KZ" dirty="0"/>
            </a:br>
            <a:r>
              <a:rPr lang="kk-KZ" dirty="0"/>
              <a:t>Педагог -16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dirty="0"/>
              <a:t>Ата-ана - 10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52BFB89-B39A-8521-E359-8BAAEFAF20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3" b="15466"/>
          <a:stretch>
            <a:fillRect/>
          </a:stretch>
        </p:blipFill>
        <p:spPr>
          <a:xfrm>
            <a:off x="9043416" y="2661796"/>
            <a:ext cx="2495836" cy="384873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82D2D7A-8EDF-1949-EF39-EB24F5469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860" y="1765249"/>
            <a:ext cx="2646828" cy="191011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2BF499A-4D19-E44D-5EFB-C4F8B4E9A5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4381" y="3922776"/>
            <a:ext cx="2615027" cy="255117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F9DF6AC-2E7A-04C7-D614-4C08A043D2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968" y="3912384"/>
            <a:ext cx="2630424" cy="2589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E0812EA-1B98-F480-ED5A-35D1FE9215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3090" y="3904488"/>
            <a:ext cx="2626204" cy="259689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D18FFC7-F80A-4B98-5C91-BF59334E0B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9311" y="2229826"/>
            <a:ext cx="2567309" cy="159706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1011988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667" y="373259"/>
            <a:ext cx="636693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Smart Bala</a:t>
            </a:r>
            <a:endParaRPr lang="ru-RU" sz="4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45820" y="164345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dirty="0"/>
              <a:t>Жоба аясында атқарылған шаралар - 2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dirty="0"/>
              <a:t>Қамту: 18</a:t>
            </a:r>
            <a:br>
              <a:rPr lang="kk-KZ" dirty="0"/>
            </a:br>
            <a:r>
              <a:rPr lang="kk-KZ" dirty="0"/>
              <a:t>Білім алушы – 15</a:t>
            </a:r>
            <a:br>
              <a:rPr lang="kk-KZ" dirty="0"/>
            </a:br>
            <a:r>
              <a:rPr lang="kk-KZ" dirty="0"/>
              <a:t>Педагог -3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CD0D8A-50A9-9036-4CF3-6E64C15BF8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00" r="8898" b="34533"/>
          <a:stretch>
            <a:fillRect/>
          </a:stretch>
        </p:blipFill>
        <p:spPr>
          <a:xfrm>
            <a:off x="9217394" y="4489704"/>
            <a:ext cx="2166885" cy="224028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9AF5EA2-49DE-C1D5-0E97-4E93889DBD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7" b="34933"/>
          <a:stretch>
            <a:fillRect/>
          </a:stretch>
        </p:blipFill>
        <p:spPr>
          <a:xfrm>
            <a:off x="3575304" y="2051668"/>
            <a:ext cx="2205133" cy="200488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D02D09D-3775-8032-595C-B0253E1531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38933"/>
          <a:stretch>
            <a:fillRect/>
          </a:stretch>
        </p:blipFill>
        <p:spPr>
          <a:xfrm>
            <a:off x="6455960" y="4269436"/>
            <a:ext cx="2486872" cy="24605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F6AC84-E92E-A3BD-F8C1-46083B8DB4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38000"/>
          <a:stretch>
            <a:fillRect/>
          </a:stretch>
        </p:blipFill>
        <p:spPr>
          <a:xfrm>
            <a:off x="8988552" y="1615156"/>
            <a:ext cx="2423160" cy="248390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7136DF5-3F5C-0B29-5EBE-B3BF2ECB09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920" y="1692096"/>
            <a:ext cx="2697480" cy="218495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023DE89-94C2-4BC2-A165-ED51E6660AF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12" y="4882945"/>
            <a:ext cx="2176272" cy="179912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F3DA6B5-C951-81C7-A57B-D3B2A34533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73831" y="4151376"/>
            <a:ext cx="2552649" cy="2578607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6EF39812-B382-0FE4-6094-507232243B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88140" y="2980944"/>
            <a:ext cx="1982125" cy="174870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42319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455" y="373380"/>
            <a:ext cx="77082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Шабыт</a:t>
            </a:r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жобасы аясында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79521" y="141304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dirty="0"/>
              <a:t>Жоба аясында атқарылған шаралар саны- 15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dirty="0"/>
              <a:t>Қамту: 121</a:t>
            </a:r>
            <a:br>
              <a:rPr lang="kk-KZ" dirty="0"/>
            </a:br>
            <a:r>
              <a:rPr lang="kk-KZ" dirty="0"/>
              <a:t>Білім алушы – 95</a:t>
            </a:r>
            <a:br>
              <a:rPr lang="kk-KZ" dirty="0"/>
            </a:br>
            <a:r>
              <a:rPr lang="kk-KZ" dirty="0"/>
              <a:t>Ата-ана - 31</a:t>
            </a:r>
            <a:br>
              <a:rPr lang="kk-KZ" dirty="0"/>
            </a:br>
            <a:r>
              <a:rPr lang="kk-KZ" dirty="0"/>
              <a:t>Педагог - 25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D12E97F-FDEB-19B7-7AC6-B471D48B38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3" b="33600"/>
          <a:stretch>
            <a:fillRect/>
          </a:stretch>
        </p:blipFill>
        <p:spPr>
          <a:xfrm>
            <a:off x="6986016" y="1229982"/>
            <a:ext cx="1901952" cy="189312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55A55A-1029-65AA-A7B8-835ADD8693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7" b="41467"/>
          <a:stretch>
            <a:fillRect/>
          </a:stretch>
        </p:blipFill>
        <p:spPr>
          <a:xfrm>
            <a:off x="2221992" y="4241588"/>
            <a:ext cx="2559844" cy="261641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7739AB1-FDB3-ABD5-F981-B99FCE4A0B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6779" y="3626826"/>
            <a:ext cx="3138358" cy="310054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90F53E-A2AD-CDC9-6069-F4BBAFDBCD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7112" y="1262147"/>
            <a:ext cx="2450592" cy="212927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440BBDE-ACD6-0740-EACF-F5ADE9AAD8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1590" y="4990115"/>
            <a:ext cx="3389722" cy="175576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635A614-067C-3A28-61CB-84564D5950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6049" y="3080549"/>
            <a:ext cx="2651760" cy="187018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FC3A367-FC37-236B-A3A8-3819AC80797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9254" r="21172" b="14813"/>
          <a:stretch>
            <a:fillRect/>
          </a:stretch>
        </p:blipFill>
        <p:spPr>
          <a:xfrm>
            <a:off x="0" y="5126002"/>
            <a:ext cx="2165708" cy="173199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1D6307D-D8B6-E4EB-426A-51E625CE02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296" y="2857653"/>
            <a:ext cx="2110124" cy="21850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1020696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667" y="373259"/>
            <a:ext cx="636693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Ұшқыр ой</a:t>
            </a:r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алаңы</a:t>
            </a:r>
            <a:endParaRPr lang="ru-RU" sz="4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299" y="1569285"/>
            <a:ext cx="4149958" cy="1133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“Дебат”, </a:t>
            </a:r>
            <a:endParaRPr lang="kk-KZ" altLang="en-US" dirty="0"/>
          </a:p>
          <a:p>
            <a:r>
              <a:rPr lang="en-US" altLang="en-US" dirty="0"/>
              <a:t>“Зияткерлік </a:t>
            </a:r>
            <a:r>
              <a:rPr lang="en-US" altLang="en-US" dirty="0" err="1"/>
              <a:t>ойындар</a:t>
            </a:r>
            <a:r>
              <a:rPr lang="en-US" altLang="en-US" dirty="0"/>
              <a:t>”</a:t>
            </a:r>
            <a:r>
              <a:rPr lang="kk-KZ" altLang="en-US" dirty="0"/>
              <a:t> - 6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Қамту</a:t>
            </a:r>
            <a:r>
              <a:rPr lang="en-US" dirty="0"/>
              <a:t>:</a:t>
            </a:r>
            <a:endParaRPr lang="kk-KZ" dirty="0"/>
          </a:p>
          <a:p>
            <a:r>
              <a:rPr lang="kk-KZ" dirty="0"/>
              <a:t>Білім алушылар - 36</a:t>
            </a:r>
            <a:br>
              <a:rPr lang="en-US" dirty="0"/>
            </a:br>
            <a:r>
              <a:rPr lang="en-US" dirty="0"/>
              <a:t>Ата-ана</a:t>
            </a:r>
            <a:r>
              <a:rPr lang="ru-RU" dirty="0"/>
              <a:t> 0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Педагог</a:t>
            </a:r>
            <a:r>
              <a:rPr lang="en-US" dirty="0"/>
              <a:t> </a:t>
            </a:r>
            <a:r>
              <a:rPr lang="kk-KZ" dirty="0"/>
              <a:t>- 6</a:t>
            </a:r>
            <a:endParaRPr lang="en-US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8B5E772-A074-92F2-0F92-F71E8E79B7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66" b="38000"/>
          <a:stretch>
            <a:fillRect/>
          </a:stretch>
        </p:blipFill>
        <p:spPr>
          <a:xfrm>
            <a:off x="320040" y="3390160"/>
            <a:ext cx="2431828" cy="143787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027B9E-A7AF-FAAE-7171-82E3DB35C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0" b="44934"/>
          <a:stretch>
            <a:fillRect/>
          </a:stretch>
        </p:blipFill>
        <p:spPr>
          <a:xfrm>
            <a:off x="8394192" y="1368806"/>
            <a:ext cx="3044476" cy="311175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C6B8B9A-2D98-ECB8-5B60-7A04E144C5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4016" y="4680800"/>
            <a:ext cx="3209544" cy="209869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C593CDA-332D-4E8F-3C60-C555E6D103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3997" y="4069080"/>
            <a:ext cx="2694476" cy="269748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FB91C80-8198-EA56-E695-DDBEBDBB14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912" y="4522582"/>
            <a:ext cx="2953511" cy="2230134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499A84C-6740-91C7-1CF7-FE9F700F92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744" y="5106678"/>
            <a:ext cx="2125051" cy="1536867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72FDEAFC-63E5-8CBC-7782-C00AF283E4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894" y="1901952"/>
            <a:ext cx="3236245" cy="2029968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D1C5E3E-E9E3-168E-3B04-1D3AE630C7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72384" y="2195650"/>
            <a:ext cx="1938460" cy="249522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1011988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455" y="373380"/>
            <a:ext cx="81495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кітапханасы</a:t>
            </a:r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жобасы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957" y="1594141"/>
            <a:ext cx="49740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“Кітаптар айналымы” акциясы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“Шын жүректен кітап сыйла!” челленджі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 err="1"/>
              <a:t>Қамту</a:t>
            </a:r>
            <a:r>
              <a:rPr lang="en-US" altLang="en-US" dirty="0"/>
              <a:t>: </a:t>
            </a:r>
            <a:r>
              <a:rPr lang="ru-RU" altLang="en-US" dirty="0"/>
              <a:t>122</a:t>
            </a:r>
            <a:endParaRPr lang="kk-KZ" altLang="en-US" dirty="0"/>
          </a:p>
          <a:p>
            <a:r>
              <a:rPr lang="kk-KZ" dirty="0"/>
              <a:t>Білім алушылар - 78</a:t>
            </a:r>
            <a:br>
              <a:rPr lang="en-US" dirty="0"/>
            </a:br>
            <a:r>
              <a:rPr lang="en-US" dirty="0"/>
              <a:t>Ата-ана  - </a:t>
            </a:r>
            <a:r>
              <a:rPr lang="kk-KZ" dirty="0"/>
              <a:t>32</a:t>
            </a:r>
            <a:br>
              <a:rPr lang="en-US" dirty="0"/>
            </a:br>
            <a:r>
              <a:rPr lang="en-US" dirty="0"/>
              <a:t>Педагог - </a:t>
            </a:r>
            <a:r>
              <a:rPr lang="kk-KZ" dirty="0"/>
              <a:t>23</a:t>
            </a: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82BAD8-D4E1-F55C-6C14-B2A2965120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33" b="40001"/>
          <a:stretch>
            <a:fillRect/>
          </a:stretch>
        </p:blipFill>
        <p:spPr>
          <a:xfrm>
            <a:off x="8653749" y="1408176"/>
            <a:ext cx="2273332" cy="19790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06683C7-C04F-C1C2-6DA2-A1C70F759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66" b="44134"/>
          <a:stretch>
            <a:fillRect/>
          </a:stretch>
        </p:blipFill>
        <p:spPr>
          <a:xfrm>
            <a:off x="1667732" y="4407408"/>
            <a:ext cx="3077528" cy="20848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F855D66-545E-533C-D900-D264BAB5F3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00" b="32000"/>
          <a:stretch>
            <a:fillRect/>
          </a:stretch>
        </p:blipFill>
        <p:spPr>
          <a:xfrm>
            <a:off x="5148072" y="4381202"/>
            <a:ext cx="2870740" cy="217504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D6EAEA4-A7D5-5616-34C9-4174F03067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7" b="41467"/>
          <a:stretch>
            <a:fillRect/>
          </a:stretch>
        </p:blipFill>
        <p:spPr>
          <a:xfrm>
            <a:off x="8269700" y="3419856"/>
            <a:ext cx="3077528" cy="336499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583B1C9-473A-EB83-0864-FA9551B06C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3" b="34534"/>
          <a:stretch>
            <a:fillRect/>
          </a:stretch>
        </p:blipFill>
        <p:spPr>
          <a:xfrm>
            <a:off x="5846540" y="1561572"/>
            <a:ext cx="2136172" cy="267209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B2B2EA4-A483-2410-2E4D-20F1EF8D02D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60" y="2285938"/>
            <a:ext cx="2027654" cy="201174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07485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667" y="373259"/>
            <a:ext cx="636693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 алу шаралары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1" y="1390207"/>
            <a:ext cx="5184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«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әлемде</a:t>
            </a:r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қадам</a:t>
            </a:r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endParaRPr lang="ru-RU" sz="16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Буллингтен</a:t>
            </a:r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</a:t>
            </a:r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l"/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Ойынға</a:t>
            </a:r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</a:t>
            </a:r>
            <a:endParaRPr lang="ru-RU" sz="16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Өмірге</a:t>
            </a:r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қадам</a:t>
            </a:r>
            <a:endParaRPr lang="ru-RU" sz="16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</a:t>
            </a:r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</a:t>
            </a:r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l"/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ru-RU" sz="16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CD2AC4-207F-2B28-8F57-DE390AE1DC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34" b="39467"/>
          <a:stretch>
            <a:fillRect/>
          </a:stretch>
        </p:blipFill>
        <p:spPr>
          <a:xfrm>
            <a:off x="5404103" y="2323706"/>
            <a:ext cx="2782921" cy="20837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E93DE55-199A-B9C3-0948-2A8023E11A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66" b="27601"/>
          <a:stretch>
            <a:fillRect/>
          </a:stretch>
        </p:blipFill>
        <p:spPr>
          <a:xfrm>
            <a:off x="777240" y="2942980"/>
            <a:ext cx="1965484" cy="17753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4669A58-E8E1-0AB9-5A41-AA33CC9DEC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4272" y="396992"/>
            <a:ext cx="2176272" cy="146535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ADED576-CB78-8A1F-B057-70ABF62C01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00" b="37733"/>
          <a:stretch>
            <a:fillRect/>
          </a:stretch>
        </p:blipFill>
        <p:spPr>
          <a:xfrm>
            <a:off x="8223980" y="1956816"/>
            <a:ext cx="3077528" cy="180136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662AE8A-C05B-BA65-3CA8-23661E744B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1912" y="4734186"/>
            <a:ext cx="2938175" cy="204172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BCA276F-00ED-0306-55BE-38CE3E56F6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0016" y="4564396"/>
            <a:ext cx="3334750" cy="218902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D724824B-70F9-E6AA-7D46-0D2C787A142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9145"/>
          <a:stretch>
            <a:fillRect/>
          </a:stretch>
        </p:blipFill>
        <p:spPr>
          <a:xfrm>
            <a:off x="2825496" y="2704870"/>
            <a:ext cx="2543732" cy="175737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5C947C18-5FBA-39D9-00F0-B65B4CB5F5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66176" y="3795871"/>
            <a:ext cx="3011595" cy="299812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85862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667" y="373259"/>
            <a:ext cx="636693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 шаралары</a:t>
            </a:r>
            <a:endParaRPr lang="ru-RU" sz="4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998854" y="1466396"/>
            <a:ext cx="74410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 шаралары</a:t>
            </a:r>
          </a:p>
          <a:p>
            <a:pPr algn="l"/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Апта сайын </a:t>
            </a:r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сағаттарының</a:t>
            </a:r>
            <a:r>
              <a:rPr lang="kk-KZ" alt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минутында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alt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айына 2 рет  біріккен </a:t>
            </a:r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endParaRPr lang="ru-RU" alt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кездесу</a:t>
            </a:r>
            <a:r>
              <a:rPr lang="en-US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өтіп отырады.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6DBBB3-D5A0-D4BF-FD40-C9EFF3420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3" b="38267"/>
          <a:stretch>
            <a:fillRect/>
          </a:stretch>
        </p:blipFill>
        <p:spPr>
          <a:xfrm>
            <a:off x="6696932" y="2286000"/>
            <a:ext cx="1971580" cy="20210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BE48192-98DB-5E7F-6E00-D23CC73D1F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3" b="38134"/>
          <a:stretch>
            <a:fillRect/>
          </a:stretch>
        </p:blipFill>
        <p:spPr>
          <a:xfrm>
            <a:off x="8924544" y="1375044"/>
            <a:ext cx="2395252" cy="241971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9419DFF-F676-34CC-81C4-A48C641161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6" b="35733"/>
          <a:stretch>
            <a:fillRect/>
          </a:stretch>
        </p:blipFill>
        <p:spPr>
          <a:xfrm>
            <a:off x="3547872" y="3995292"/>
            <a:ext cx="2678716" cy="26981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CE8F5FF-BE23-394F-3F00-B3F9382F97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4844" y="4535424"/>
            <a:ext cx="2474130" cy="208395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A6FF012-11D6-9C32-0307-4F6AB9476E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5" t="15599" r="19001" b="42401"/>
          <a:stretch>
            <a:fillRect/>
          </a:stretch>
        </p:blipFill>
        <p:spPr>
          <a:xfrm>
            <a:off x="9125712" y="3840480"/>
            <a:ext cx="2176272" cy="288036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4B642D2C-9991-0725-CFF0-0F1734306D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00" b="16399"/>
          <a:stretch>
            <a:fillRect/>
          </a:stretch>
        </p:blipFill>
        <p:spPr>
          <a:xfrm>
            <a:off x="1155668" y="3677485"/>
            <a:ext cx="1980724" cy="310736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94570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09775" y="505460"/>
            <a:ext cx="104571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Ата-аналар</a:t>
            </a:r>
            <a:r>
              <a:rPr lang="en-US" sz="36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ды </a:t>
            </a:r>
            <a:r>
              <a:rPr lang="ru-RU" altLang="en-US" sz="36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педагогикалы</a:t>
            </a:r>
            <a:r>
              <a:rPr lang="en-US" altLang="en-US" sz="36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қ </a:t>
            </a:r>
            <a:r>
              <a:rPr lang="en-US" sz="36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қолдау </a:t>
            </a:r>
            <a:r>
              <a:rPr lang="ru-RU" sz="3600" b="1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орталығы</a:t>
            </a:r>
            <a:endParaRPr lang="ru-RU" sz="5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5088" y="1292265"/>
            <a:ext cx="9971314" cy="938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Ата-аналар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ды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alt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педагогикалы</a:t>
            </a:r>
            <a:r>
              <a:rPr lang="en-US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қ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қолдау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орталығы</a:t>
            </a:r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ның айсайынғы сабақтары мен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altLang="en-US" sz="2000" dirty="0" err="1">
                <a:latin typeface="Times New Roman" pitchFamily="18" charset="0"/>
                <a:cs typeface="Times New Roman" pitchFamily="18" charset="0"/>
              </a:rPr>
              <a:t>Даналық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dirty="0" err="1">
                <a:latin typeface="Times New Roman" pitchFamily="18" charset="0"/>
                <a:cs typeface="Times New Roman" pitchFamily="18" charset="0"/>
              </a:rPr>
              <a:t>мектебі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altLang="en-US" sz="2000" dirty="0">
                <a:latin typeface="Times New Roman" pitchFamily="18" charset="0"/>
                <a:cs typeface="Times New Roman" pitchFamily="18" charset="0"/>
              </a:rPr>
              <a:t>аясында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altLang="en-US" sz="2000" dirty="0" err="1">
                <a:latin typeface="Times New Roman" pitchFamily="18" charset="0"/>
                <a:cs typeface="Times New Roman" pitchFamily="18" charset="0"/>
              </a:rPr>
              <a:t>Аналар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altLang="en-US" sz="2000" dirty="0" err="1">
                <a:latin typeface="Times New Roman" pitchFamily="18" charset="0"/>
                <a:cs typeface="Times New Roman" pitchFamily="18" charset="0"/>
              </a:rPr>
              <a:t>клубы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 жұмыс істеуде</a:t>
            </a:r>
          </a:p>
          <a:p>
            <a:pPr algn="ctr"/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Қамту: </a:t>
            </a:r>
            <a:r>
              <a:rPr lang="kk-KZ" altLang="en-US" sz="2000" dirty="0">
                <a:latin typeface="Times New Roman" pitchFamily="18" charset="0"/>
                <a:cs typeface="Times New Roman" pitchFamily="18" charset="0"/>
              </a:rPr>
              <a:t>15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50CB5A-8E9B-7F42-4BAC-F124628681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916"/>
          <a:stretch>
            <a:fillRect/>
          </a:stretch>
        </p:blipFill>
        <p:spPr>
          <a:xfrm>
            <a:off x="4398263" y="4709160"/>
            <a:ext cx="3442147" cy="197510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1537C69-ED47-5385-1CB8-3C8E127713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773" y="4135756"/>
            <a:ext cx="2496947" cy="253936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5B7A000-43E7-B7D3-6D19-FD99470B63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2"/>
          <a:stretch>
            <a:fillRect/>
          </a:stretch>
        </p:blipFill>
        <p:spPr>
          <a:xfrm>
            <a:off x="5998464" y="2368297"/>
            <a:ext cx="2697482" cy="220483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71ABEAB-1574-F9A0-A8B7-94BC7696AC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985" y="1963658"/>
            <a:ext cx="2757591" cy="204141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B086C54-BC33-92CF-547E-89F439FB96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36" y="4215384"/>
            <a:ext cx="2562391" cy="254203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7FF803C-BFBB-3A5B-7257-849F65839DC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9433"/>
          <a:stretch>
            <a:fillRect/>
          </a:stretch>
        </p:blipFill>
        <p:spPr>
          <a:xfrm>
            <a:off x="3486316" y="2304287"/>
            <a:ext cx="2503004" cy="229567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C928DAA-3E22-A29D-8734-B728EC822A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5256" y="2054054"/>
            <a:ext cx="2434083" cy="202417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998220" y="231442"/>
            <a:ext cx="11037026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169056" y="505539"/>
            <a:ext cx="1029750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Ақпараттық және медиа қолдау</a:t>
            </a:r>
            <a:endParaRPr lang="ru-RU" sz="8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7175" y="1527136"/>
            <a:ext cx="9137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</a:t>
            </a:r>
            <a:r>
              <a:rPr lang="kk-KZ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ің өмірі туралы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жариялымдар</a:t>
            </a:r>
            <a:r>
              <a:rPr lang="" alt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" alt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төмендегі </a:t>
            </a:r>
            <a:r>
              <a:rPr lang="en-US" alt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QR </a:t>
            </a:r>
            <a:r>
              <a:rPr lang="" alt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 арқылы көре аласыздар!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269F9B-4FEA-1EAE-1EA6-EB7548BDBF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575" y="4521762"/>
            <a:ext cx="2790063" cy="17180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3EA5C7-1E87-1224-1E27-CDAFA0AAAB1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5"/>
          <a:stretch>
            <a:fillRect/>
          </a:stretch>
        </p:blipFill>
        <p:spPr bwMode="auto">
          <a:xfrm>
            <a:off x="8279975" y="2267712"/>
            <a:ext cx="2515088" cy="204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4A2234-5A61-6863-2241-22C026B2F944}"/>
              </a:ext>
            </a:extLst>
          </p:cNvPr>
          <p:cNvSpPr txBox="1"/>
          <p:nvPr/>
        </p:nvSpPr>
        <p:spPr>
          <a:xfrm>
            <a:off x="1869948" y="2744647"/>
            <a:ext cx="6263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u="sng" kern="12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https://www.instagram.com/1_aksu_stepnogorsk?utm_source=qr&amp;igsh=MTNyNzhyOXE2djgxdQ==</a:t>
            </a:r>
            <a:endParaRPr lang="ru-KZ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A4B2EC-A084-FD4D-8BE6-7FA5047F7A5A}"/>
              </a:ext>
            </a:extLst>
          </p:cNvPr>
          <p:cNvSpPr txBox="1"/>
          <p:nvPr/>
        </p:nvSpPr>
        <p:spPr>
          <a:xfrm>
            <a:off x="1979676" y="4791870"/>
            <a:ext cx="626364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u="sng" kern="12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https://www.facebook.com/share/1A935PemEM/</a:t>
            </a:r>
            <a:r>
              <a:rPr lang="ru-KZ" sz="1800" kern="1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2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KZ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066801" y="231442"/>
            <a:ext cx="10985862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242834" y="522956"/>
            <a:ext cx="1029750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</a:t>
            </a:r>
            <a:r>
              <a:rPr lang="kk-KZ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Адал азамат” б</a:t>
            </a:r>
            <a:r>
              <a:rPr lang="en-US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іртұтас</a:t>
            </a:r>
            <a:r>
              <a:rPr lang="en-US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тәрбие</a:t>
            </a:r>
            <a:r>
              <a:rPr lang="en-US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бағдарламасы</a:t>
            </a:r>
            <a:endParaRPr lang="ru-RU" sz="8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2757" y="1546776"/>
            <a:ext cx="484293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Жүзеге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асыру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барысындағы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қиындықтар</a:t>
            </a:r>
            <a:b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туындаған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қиындықты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endParaRPr lang="ru-RU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Адал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азамат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біртұтас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бағдарламасын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жүзеге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асыру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барысында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Ата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аналарды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педагогикалық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қолдау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орталығының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жұмысын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іске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асыруда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ата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аналардың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жиналуы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қиындық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тудырды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en-US" dirty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282268" y="1519344"/>
            <a:ext cx="48429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Туындаған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қиындықтарды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шешу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жолдары</a:t>
            </a:r>
            <a:r>
              <a:rPr lang="en-US" alt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ешу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жолын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kk-KZ" dirty="0"/>
          </a:p>
          <a:p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Мәселені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шешу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ата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аналардың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мүмкіндіктеріне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қарай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сай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келетін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уақытты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белгілеп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сабақтар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жоспарланып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өткізіліп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отырды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kk-KZ" dirty="0"/>
          </a:p>
          <a:p>
            <a:pPr algn="l"/>
            <a:br>
              <a:rPr lang="en-US" dirty="0"/>
            </a:b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1855</TotalTime>
  <Words>777</Words>
  <Application>Microsoft Office PowerPoint</Application>
  <PresentationFormat>Широкоэкранный</PresentationFormat>
  <Paragraphs>187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PT Sans</vt:lpstr>
      <vt:lpstr>PTSans-Bold</vt:lpstr>
      <vt:lpstr>Times New Roman</vt:lpstr>
      <vt:lpstr>Тема Office</vt:lpstr>
      <vt:lpstr>«Ақмола облысы білім басқармасының Степногорск қаласы бойынша білім бөлімі Ақсу кентінің №1 жалпы орта білім беретін мектебі» коммуналдық мемлекеттік мекемесі </vt:lpstr>
      <vt:lpstr>Презентация PowerPoint</vt:lpstr>
      <vt:lpstr>Презентация PowerPoint</vt:lpstr>
      <vt:lpstr>“Адал азамат” біртұтас тәрбие бағдарламасының  6 бағыты айларға бөлініп, жұмыс жасаудамыз!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«Ақмола облысы білім басқармасының Степногорск қаласы бойынша білім бөлімі  Степногорск қаласының Ахмет Байтұрсынұлы атындағы № 2 жалпы орта білім беретін мектебі»</dc:title>
  <dc:creator>Uba Uba</dc:creator>
  <cp:lastModifiedBy>1</cp:lastModifiedBy>
  <cp:revision>86</cp:revision>
  <dcterms:created xsi:type="dcterms:W3CDTF">2025-04-04T05:13:00Z</dcterms:created>
  <dcterms:modified xsi:type="dcterms:W3CDTF">2026-06-09T11:09:03Z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5EC6416620104D87BC3782A60B768DAB_13</vt:lpwstr>
  </property>
  <property fmtid="{D5CDD505-2E9C-101B-9397-08002B2CF9AE}" pid="3" name="KSOProductBuildVer">
    <vt:lpwstr>1049-12.2.0.20782</vt:lpwstr>
  </property>
</Properties>
</file>